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93" r:id="rId3"/>
    <p:sldId id="326" r:id="rId4"/>
    <p:sldId id="319" r:id="rId5"/>
    <p:sldId id="320" r:id="rId6"/>
    <p:sldId id="323" r:id="rId7"/>
    <p:sldId id="324" r:id="rId8"/>
    <p:sldId id="328" r:id="rId9"/>
    <p:sldId id="325" r:id="rId10"/>
  </p:sldIdLst>
  <p:sldSz cx="9144000" cy="6858000" type="screen4x3"/>
  <p:notesSz cx="6805613" cy="9939338"/>
  <p:defaultTextStyle>
    <a:defPPr>
      <a:defRPr lang="ru-RU"/>
    </a:defPPr>
    <a:lvl1pPr algn="l" defTabSz="847725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3863" indent="33338" algn="l" defTabSz="847725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47725" indent="66675" algn="l" defTabSz="847725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73175" indent="98425" algn="l" defTabSz="847725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97038" indent="131763" algn="l" defTabSz="847725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0033"/>
    <a:srgbClr val="006666"/>
    <a:srgbClr val="FF9933"/>
    <a:srgbClr val="600030"/>
    <a:srgbClr val="993366"/>
    <a:srgbClr val="CC0066"/>
    <a:srgbClr val="FF6699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1" autoAdjust="0"/>
    <p:restoredTop sz="90463" autoAdjust="0"/>
  </p:normalViewPr>
  <p:slideViewPr>
    <p:cSldViewPr>
      <p:cViewPr>
        <p:scale>
          <a:sx n="80" d="100"/>
          <a:sy n="80" d="100"/>
        </p:scale>
        <p:origin x="-113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defTabSz="84900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defTabSz="84900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991FA9-0EDA-4E58-8DF5-FC08CA3039FF}" type="datetimeFigureOut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defTabSz="84900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defTabSz="84900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003D8-00AA-456B-857B-7D52AC9206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17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3070886F-B4C3-4E05-BE21-7CCC4339557F}" type="slidenum">
              <a:rPr lang="ru-RU"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E559E738-DED0-4DB7-9A88-934AC9F049B8}" type="slidenum">
              <a:rPr lang="ru-RU"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58A0EB9E-4085-457A-96B9-C8E03E509272}" type="slidenum">
              <a:rPr lang="ru-RU"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9616795A-8B9A-437B-86B4-21DD93E3A45E}" type="slidenum">
              <a:rPr lang="ru-RU"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C9F90158-575D-4D69-90BF-F98A23A47F20}" type="slidenum">
              <a:rPr lang="ru-RU">
                <a:solidFill>
                  <a:srgbClr val="000000"/>
                </a:solidFill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47725" fontAlgn="base">
              <a:spcBef>
                <a:spcPct val="0"/>
              </a:spcBef>
              <a:spcAft>
                <a:spcPct val="0"/>
              </a:spcAft>
              <a:defRPr/>
            </a:pPr>
            <a:fld id="{FBD34FBF-762D-44EA-821B-F1F413AF125B}" type="slidenum">
              <a:rPr lang="ru-RU">
                <a:cs typeface="Arial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14E5E-1ACD-4BD6-BCE7-CE167C2E2D06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EDC46-D32D-4E7D-AA95-C1B751BBAC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BB8C-A9A1-42DD-8BC7-9C4233C2FCC4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1BDA3-64AC-4E03-8CFF-B9E2C2A370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C744F-95FE-48C9-A12B-43D4F5C5BC8A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4256-8397-4F53-898F-05FEC9344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73D1-B87C-4265-96F4-C7695F42C4F3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A8197-53DA-4C0A-934F-31851DE87A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44B02-5C49-40EE-B87C-BAB8CDFCC63D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35E4-5A08-41B5-9E9E-7E726D5105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73AE4-6409-4288-8B99-16F718E9485A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A09AA-C43A-43DF-B9BA-ABF77C2C13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6DED2-4540-4C47-BC10-3DBE78E0D043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98A4-07B7-4739-827F-19620EBFF2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37E69-BE2E-4F12-87B3-36A46C71F077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726A-DA0E-41AD-A328-3ECDA71103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66BEF-A125-4B40-98FF-ECDE255C8C40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4864F-48E6-4E8C-8C74-0C7827D69A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930F2-9767-4C57-96D3-99739100305D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8A8F7-4D31-413C-A554-A9FE5B0008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8DF9-31C9-4193-9705-8EE52941F10E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65671-02EE-4C25-82A8-980E367633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89786-1CD5-48A9-9321-97383A744F87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A9C32-5A02-475C-A54E-046FBFBBDB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3795-A312-47D9-85EB-AA88161B0232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9ED17-337D-4919-A026-195EBED50A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77523-0D92-43FC-BAE2-B31D86E37DB9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0FA7-742B-4393-814E-C2516F763C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DBCA4-B588-4F5B-8733-1C1213EDFCE5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19C7-A699-4871-999A-17936DE0D1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08D4D-A3A4-4E36-8030-02E332CD5BBD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4A0B8-B32F-4F77-8179-87649607BE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0F9C-C0BB-4694-92D9-FDBDEDC4AFDE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34E9F-CDB0-48D9-B25D-05E84E8E4F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706B6-E2D4-4B4D-9810-6E052381DB83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100E6-1EEF-4B73-ACF5-F4E84D087B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4EFE5-1C8A-497A-9004-4AAA77A00FEB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8D6BC-B969-44C8-BFC8-9E5F79DE93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464-CEFA-481F-BD62-1ABA49AB19DD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D79C-76E4-499F-A793-A7A54DA7E8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1155-0774-47AF-9B98-E5E5DE953DB6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534E4-DBCD-40BB-9DCF-97B39075E8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752DB-CA28-4782-9AC8-2477D5450B94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1CB9C-95C5-4E16-A727-1AC2ADEDB1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900" tIns="42450" rIns="84900" bIns="42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900" tIns="42450" rIns="84900" bIns="42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D679A1-2347-4E80-B6E7-B9FDC30A0D46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1352CF-FCFE-4C3E-B29F-3B96EE02DC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9763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900" tIns="42450" rIns="84900" bIns="42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900" tIns="42450" rIns="84900" bIns="42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072C37-54A5-429A-A604-E206FF69FDBF}" type="datetime1">
              <a:rPr lang="ru-RU"/>
              <a:pPr>
                <a:defRPr/>
              </a:pPr>
              <a:t>03.04.2019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 defTabSz="849002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727F13-AD7E-413F-BC88-94834720C6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hf hdr="0" ft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9763" indent="-211138" algn="l" defTabSz="8477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6525" y="1792288"/>
            <a:ext cx="6192838" cy="35274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ПУБЛИЧНАЯ ДЕКЛАРАЦИЯ</a:t>
            </a:r>
            <a:b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ЦЕЛЕЙ И ЗАДАЧ </a:t>
            </a:r>
            <a:b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ОГКУСО РЦ «ВОСХОЖДЕНИЕ»</a:t>
            </a:r>
            <a: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НА 2019 ГОД</a:t>
            </a:r>
            <a:endParaRPr lang="ru-RU" sz="80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781300" y="4652963"/>
            <a:ext cx="58674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781300" y="4724400"/>
            <a:ext cx="58674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8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2"/>
          <a:srcRect r="8832"/>
          <a:stretch>
            <a:fillRect/>
          </a:stretch>
        </p:blipFill>
        <p:spPr bwMode="auto">
          <a:xfrm>
            <a:off x="7524750" y="5300663"/>
            <a:ext cx="161925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8338" y="5300663"/>
            <a:ext cx="177641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5300663"/>
            <a:ext cx="1776412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6950" y="5300663"/>
            <a:ext cx="177641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538" y="5319713"/>
            <a:ext cx="177800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3" descr="C:\Users\IvanovaES\Desktop\depositphotos_12852588-Technology-background.jpg"/>
          <p:cNvPicPr>
            <a:picLocks noChangeAspect="1" noChangeArrowheads="1"/>
          </p:cNvPicPr>
          <p:nvPr/>
        </p:nvPicPr>
        <p:blipFill>
          <a:blip r:embed="rId3"/>
          <a:srcRect l="69630"/>
          <a:stretch>
            <a:fillRect/>
          </a:stretch>
        </p:blipFill>
        <p:spPr bwMode="auto">
          <a:xfrm>
            <a:off x="0" y="5319713"/>
            <a:ext cx="53975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4" name="Прямоугольник 18"/>
          <p:cNvSpPr>
            <a:spLocks noChangeArrowheads="1"/>
          </p:cNvSpPr>
          <p:nvPr/>
        </p:nvSpPr>
        <p:spPr bwMode="auto">
          <a:xfrm>
            <a:off x="6084888" y="247650"/>
            <a:ext cx="2879725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Book Antiqua" pitchFamily="18" charset="0"/>
                <a:cs typeface="Times New Roman" pitchFamily="18" charset="0"/>
              </a:rPr>
              <a:t>УТВЕРЖДАЮ</a:t>
            </a:r>
          </a:p>
          <a:p>
            <a:pPr algn="ctr"/>
            <a:r>
              <a:rPr lang="ru-RU" sz="1200">
                <a:cs typeface="Times New Roman" pitchFamily="18" charset="0"/>
              </a:rPr>
              <a:t>Директор ОГКУСО РЦ «Восхождение»</a:t>
            </a:r>
            <a:r>
              <a:rPr lang="ru-RU" sz="1200">
                <a:latin typeface="Book Antiqua" pitchFamily="18" charset="0"/>
              </a:rPr>
              <a:t>                    </a:t>
            </a:r>
          </a:p>
          <a:p>
            <a:pPr algn="r"/>
            <a:endParaRPr lang="ru-RU" sz="1000">
              <a:latin typeface="Book Antiqua" pitchFamily="18" charset="0"/>
              <a:cs typeface="Times New Roman" pitchFamily="18" charset="0"/>
            </a:endParaRPr>
          </a:p>
          <a:p>
            <a:pPr algn="r"/>
            <a:r>
              <a:rPr lang="ru-RU" sz="1200">
                <a:latin typeface="Book Antiqua" pitchFamily="18" charset="0"/>
                <a:cs typeface="Times New Roman" pitchFamily="18" charset="0"/>
              </a:rPr>
              <a:t>______________ </a:t>
            </a:r>
            <a:r>
              <a:rPr lang="ru-RU" sz="1200">
                <a:cs typeface="Times New Roman" pitchFamily="18" charset="0"/>
              </a:rPr>
              <a:t>Н.А. Шишкина</a:t>
            </a:r>
          </a:p>
          <a:p>
            <a:r>
              <a:rPr lang="ru-RU" sz="1200">
                <a:latin typeface="Book Antiqua" pitchFamily="18" charset="0"/>
                <a:cs typeface="Times New Roman" pitchFamily="18" charset="0"/>
              </a:rPr>
              <a:t> </a:t>
            </a:r>
            <a:endParaRPr lang="ru-RU" sz="800">
              <a:latin typeface="Book Antiqua" pitchFamily="18" charset="0"/>
              <a:cs typeface="Times New Roman" pitchFamily="18" charset="0"/>
            </a:endParaRPr>
          </a:p>
          <a:p>
            <a:pPr algn="r"/>
            <a:r>
              <a:rPr lang="ru-RU" sz="1200">
                <a:latin typeface="Book Antiqua" pitchFamily="18" charset="0"/>
                <a:cs typeface="Times New Roman" pitchFamily="18" charset="0"/>
              </a:rPr>
              <a:t>___ __________________2019 г. </a:t>
            </a:r>
          </a:p>
        </p:txBody>
      </p:sp>
      <p:pic>
        <p:nvPicPr>
          <p:cNvPr id="26635" name="Picture 12" descr="wg2crtep9uhyvepf34dt_400x4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60350"/>
            <a:ext cx="251936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Заголовок 1"/>
          <p:cNvSpPr txBox="1">
            <a:spLocks/>
          </p:cNvSpPr>
          <p:nvPr/>
        </p:nvSpPr>
        <p:spPr>
          <a:xfrm>
            <a:off x="757238" y="1516063"/>
            <a:ext cx="1368425" cy="50323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+mj-ea"/>
                <a:cs typeface="+mj-cs"/>
              </a:rPr>
              <a:t>ЦЕЛЬ</a:t>
            </a: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795338" y="3440113"/>
            <a:ext cx="1368425" cy="50323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+mj-ea"/>
                <a:cs typeface="+mj-cs"/>
              </a:rPr>
              <a:t>ЦЕЛЬ</a:t>
            </a:r>
          </a:p>
        </p:txBody>
      </p:sp>
      <p:sp>
        <p:nvSpPr>
          <p:cNvPr id="27651" name="Заголовок 1"/>
          <p:cNvSpPr txBox="1">
            <a:spLocks/>
          </p:cNvSpPr>
          <p:nvPr/>
        </p:nvSpPr>
        <p:spPr bwMode="auto">
          <a:xfrm>
            <a:off x="177800" y="333375"/>
            <a:ext cx="8566150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ЦЕЛИ И ЗАДАЧИ</a:t>
            </a:r>
            <a:br>
              <a:rPr lang="ru-RU" sz="2400" b="1">
                <a:solidFill>
                  <a:srgbClr val="17375E"/>
                </a:solidFill>
                <a:latin typeface="Cambria" pitchFamily="18" charset="0"/>
              </a:rPr>
            </a:br>
            <a:r>
              <a:rPr lang="ru-RU" sz="2400" b="1">
                <a:solidFill>
                  <a:srgbClr val="17375E"/>
                </a:solidFill>
              </a:rPr>
              <a:t>ОГКУСО РЦ «ВОСХОЖДЕНИЕ»</a:t>
            </a:r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 НА 2019 ГОД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655888" y="5561013"/>
            <a:ext cx="6156325" cy="585787"/>
          </a:xfrm>
          <a:prstGeom prst="rect">
            <a:avLst/>
          </a:prstGeom>
        </p:spPr>
        <p:txBody>
          <a:bodyPr anchor="ctr"/>
          <a:lstStyle/>
          <a:p>
            <a:pPr defTabSz="914400" fontAlgn="auto">
              <a:spcAft>
                <a:spcPts val="0"/>
              </a:spcAft>
              <a:defRPr/>
            </a:pPr>
            <a:r>
              <a:rPr lang="ru-RU" sz="1800" b="1" dirty="0">
                <a:latin typeface="Cambria" panose="02040503050406030204" pitchFamily="18" charset="0"/>
                <a:ea typeface="+mj-ea"/>
                <a:cs typeface="+mj-cs"/>
              </a:rPr>
              <a:t>«Достойный труд, справедливая заработная плата»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06388" y="1125538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Заголовок 1"/>
          <p:cNvSpPr txBox="1">
            <a:spLocks/>
          </p:cNvSpPr>
          <p:nvPr/>
        </p:nvSpPr>
        <p:spPr>
          <a:xfrm>
            <a:off x="2673350" y="1385888"/>
            <a:ext cx="6372225" cy="725487"/>
          </a:xfrm>
          <a:prstGeom prst="rect">
            <a:avLst/>
          </a:prstGeom>
        </p:spPr>
        <p:txBody>
          <a:bodyPr anchor="ctr"/>
          <a:lstStyle/>
          <a:p>
            <a:pPr defTabSz="914400" fontAlgn="auto">
              <a:spcAft>
                <a:spcPts val="0"/>
              </a:spcAft>
              <a:defRPr/>
            </a:pPr>
            <a:r>
              <a:rPr lang="ru-RU" sz="1800" b="1" kern="100" dirty="0">
                <a:latin typeface="Cambria" panose="02040503050406030204" pitchFamily="18" charset="0"/>
                <a:cs typeface="+mn-cs"/>
              </a:rPr>
              <a:t>«Улучшение демографической ситуации, повышение эффективности поддержки семей с детьми. </a:t>
            </a:r>
          </a:p>
          <a:p>
            <a:pPr defTabSz="914400" fontAlgn="auto">
              <a:spcAft>
                <a:spcPts val="0"/>
              </a:spcAft>
              <a:defRPr/>
            </a:pPr>
            <a:r>
              <a:rPr lang="ru-RU" sz="1800" b="1" kern="100" dirty="0">
                <a:latin typeface="Cambria" panose="02040503050406030204" pitchFamily="18" charset="0"/>
                <a:cs typeface="+mn-cs"/>
              </a:rPr>
              <a:t>Социальная поддержка - адресная»</a:t>
            </a:r>
          </a:p>
        </p:txBody>
      </p:sp>
      <p:sp>
        <p:nvSpPr>
          <p:cNvPr id="47" name="Нашивка 46"/>
          <p:cNvSpPr/>
          <p:nvPr/>
        </p:nvSpPr>
        <p:spPr>
          <a:xfrm>
            <a:off x="2065338" y="3549650"/>
            <a:ext cx="192087" cy="29845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Нашивка 47"/>
          <p:cNvSpPr/>
          <p:nvPr/>
        </p:nvSpPr>
        <p:spPr>
          <a:xfrm>
            <a:off x="2208213" y="3549650"/>
            <a:ext cx="214312" cy="285750"/>
          </a:xfrm>
          <a:prstGeom prst="chevron">
            <a:avLst/>
          </a:prstGeom>
          <a:solidFill>
            <a:srgbClr val="0070C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414338" y="2278063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68300" y="3284538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395288" y="4078288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563563" y="1568450"/>
            <a:ext cx="358775" cy="3603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dirty="0">
                <a:solidFill>
                  <a:srgbClr val="C00000"/>
                </a:solidFill>
                <a:latin typeface="Cambria" panose="02040503050406030204" pitchFamily="18" charset="0"/>
              </a:rPr>
              <a:t>1</a:t>
            </a:r>
            <a:endParaRPr lang="ru-RU" sz="2100" b="1" dirty="0">
              <a:solidFill>
                <a:srgbClr val="C0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50863" y="3519488"/>
            <a:ext cx="360362" cy="358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>
              <a:defRPr/>
            </a:pPr>
            <a:r>
              <a:rPr lang="ru-RU" sz="2100" b="1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81" name="Нашивка 80"/>
          <p:cNvSpPr/>
          <p:nvPr/>
        </p:nvSpPr>
        <p:spPr>
          <a:xfrm>
            <a:off x="2144713" y="1617663"/>
            <a:ext cx="192087" cy="300037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Нашивка 81"/>
          <p:cNvSpPr/>
          <p:nvPr/>
        </p:nvSpPr>
        <p:spPr>
          <a:xfrm>
            <a:off x="2282825" y="1617663"/>
            <a:ext cx="192088" cy="300037"/>
          </a:xfrm>
          <a:prstGeom prst="chevron">
            <a:avLst/>
          </a:prstGeom>
          <a:solidFill>
            <a:srgbClr val="0070C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V="1">
            <a:off x="368300" y="4768850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63563" y="4286250"/>
            <a:ext cx="358775" cy="3603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>
              <a:defRPr/>
            </a:pPr>
            <a:r>
              <a:rPr lang="ru-RU" sz="2100" b="1">
                <a:solidFill>
                  <a:srgbClr val="C00000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755650" y="4221163"/>
            <a:ext cx="1368425" cy="5048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+mj-ea"/>
                <a:cs typeface="+mj-cs"/>
              </a:rPr>
              <a:t>ЦЕЛЬ</a:t>
            </a:r>
          </a:p>
        </p:txBody>
      </p:sp>
      <p:sp>
        <p:nvSpPr>
          <p:cNvPr id="50" name="Нашивка 49"/>
          <p:cNvSpPr/>
          <p:nvPr/>
        </p:nvSpPr>
        <p:spPr>
          <a:xfrm>
            <a:off x="2278063" y="4316413"/>
            <a:ext cx="192087" cy="300037"/>
          </a:xfrm>
          <a:prstGeom prst="chevron">
            <a:avLst/>
          </a:prstGeom>
          <a:solidFill>
            <a:srgbClr val="0070C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>
            <a:off x="2135188" y="4316413"/>
            <a:ext cx="192087" cy="300037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2771775" y="3357563"/>
            <a:ext cx="6227763" cy="585787"/>
          </a:xfrm>
          <a:prstGeom prst="rect">
            <a:avLst/>
          </a:prstGeom>
        </p:spPr>
        <p:txBody>
          <a:bodyPr anchor="ctr"/>
          <a:lstStyle/>
          <a:p>
            <a:pPr defTabSz="914400" fontAlgn="auto">
              <a:spcAft>
                <a:spcPts val="0"/>
              </a:spcAft>
              <a:defRPr/>
            </a:pPr>
            <a:r>
              <a:rPr lang="ru-RU" sz="1800" b="1" kern="100" dirty="0">
                <a:latin typeface="Cambria" panose="02040503050406030204" pitchFamily="18" charset="0"/>
                <a:cs typeface="+mn-cs"/>
              </a:rPr>
              <a:t>«Поддержка граждан с ограниченными возможностями здоровья»</a:t>
            </a:r>
          </a:p>
        </p:txBody>
      </p:sp>
      <p:sp>
        <p:nvSpPr>
          <p:cNvPr id="32" name="Овал 31"/>
          <p:cNvSpPr/>
          <p:nvPr/>
        </p:nvSpPr>
        <p:spPr>
          <a:xfrm>
            <a:off x="539750" y="5661025"/>
            <a:ext cx="360363" cy="360363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>
              <a:defRPr/>
            </a:pPr>
            <a:r>
              <a:rPr lang="ru-RU" sz="2100" b="1">
                <a:solidFill>
                  <a:srgbClr val="C00000"/>
                </a:solidFill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827088" y="5589588"/>
            <a:ext cx="1368425" cy="5048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+mj-ea"/>
                <a:cs typeface="+mj-cs"/>
              </a:rPr>
              <a:t>ЦЕЛЬ</a:t>
            </a:r>
          </a:p>
        </p:txBody>
      </p:sp>
      <p:sp>
        <p:nvSpPr>
          <p:cNvPr id="34" name="Нашивка 33"/>
          <p:cNvSpPr/>
          <p:nvPr/>
        </p:nvSpPr>
        <p:spPr>
          <a:xfrm>
            <a:off x="2260600" y="5726113"/>
            <a:ext cx="192088" cy="300037"/>
          </a:xfrm>
          <a:prstGeom prst="chevron">
            <a:avLst/>
          </a:prstGeom>
          <a:solidFill>
            <a:srgbClr val="0070C0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Нашивка 34"/>
          <p:cNvSpPr/>
          <p:nvPr/>
        </p:nvSpPr>
        <p:spPr>
          <a:xfrm>
            <a:off x="2117725" y="5726113"/>
            <a:ext cx="192088" cy="300037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00" tIns="42450" rIns="84900" bIns="42450"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2716213" y="4132263"/>
            <a:ext cx="6227762" cy="587375"/>
          </a:xfrm>
          <a:prstGeom prst="rect">
            <a:avLst/>
          </a:prstGeom>
        </p:spPr>
        <p:txBody>
          <a:bodyPr anchor="ctr"/>
          <a:lstStyle/>
          <a:p>
            <a:pPr defTabSz="914400" fontAlgn="auto">
              <a:spcAft>
                <a:spcPts val="0"/>
              </a:spcAft>
              <a:defRPr/>
            </a:pPr>
            <a:r>
              <a:rPr lang="ru-RU" sz="1800" b="1" kern="100" dirty="0">
                <a:latin typeface="Cambria" panose="02040503050406030204" pitchFamily="18" charset="0"/>
                <a:cs typeface="+mn-cs"/>
              </a:rPr>
              <a:t>«Семья для каждого ребёнка»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368300" y="6165850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7" name="Номер слайда 13"/>
          <p:cNvSpPr txBox="1">
            <a:spLocks/>
          </p:cNvSpPr>
          <p:nvPr/>
        </p:nvSpPr>
        <p:spPr bwMode="auto">
          <a:xfrm>
            <a:off x="8604250" y="6308725"/>
            <a:ext cx="36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en-US" sz="2800">
                <a:solidFill>
                  <a:srgbClr val="17375E"/>
                </a:solidFill>
                <a:latin typeface="Cambria" pitchFamily="18" charset="0"/>
              </a:rPr>
              <a:t>2</a:t>
            </a:r>
            <a:endParaRPr lang="ru-RU" sz="2800">
              <a:solidFill>
                <a:srgbClr val="17375E"/>
              </a:solidFill>
              <a:latin typeface="Cambria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355600" y="5570538"/>
            <a:ext cx="8388350" cy="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250825" y="1052513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30731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79388" y="1916113"/>
          <a:ext cx="8823325" cy="2303462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841375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: «Выполнение мероприятий Концепции демографического развития Ульяновской области на период до 2030 года»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2088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Исполнение «Плана мероприятий по реализации в 2016-2020 годах Концепции демографического развития Ульяновской области на период до 2030 года»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Разработка предложений по созданию условий для повышения рождаемости, снижения смертности, увеличения продолжительности жизни.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3933825"/>
          <a:ext cx="8823325" cy="2303463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750888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: «Выполнение мероприятий Концепции семейной политики Ульяновской области на период до 2025 года»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2575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Исполнение «Плана мероприятий по реализации Концепции семейной политики Ульяновской области на период до 2025 года»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Разработка предложений по созданию условий для повышения качества жизни семей с детьми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0" name="Номер слайда 13"/>
          <p:cNvSpPr txBox="1">
            <a:spLocks/>
          </p:cNvSpPr>
          <p:nvPr/>
        </p:nvSpPr>
        <p:spPr bwMode="auto">
          <a:xfrm>
            <a:off x="8604250" y="6308725"/>
            <a:ext cx="36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ru-RU" sz="2800">
                <a:solidFill>
                  <a:srgbClr val="17375E"/>
                </a:solidFill>
              </a:rPr>
              <a:t>3</a:t>
            </a:r>
          </a:p>
        </p:txBody>
      </p:sp>
      <p:sp>
        <p:nvSpPr>
          <p:cNvPr id="30761" name="Заголовок 1"/>
          <p:cNvSpPr txBox="1">
            <a:spLocks/>
          </p:cNvSpPr>
          <p:nvPr/>
        </p:nvSpPr>
        <p:spPr bwMode="auto">
          <a:xfrm>
            <a:off x="179388" y="115888"/>
            <a:ext cx="8964612" cy="936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000" b="1">
                <a:solidFill>
                  <a:srgbClr val="17375E"/>
                </a:solidFill>
                <a:latin typeface="Cambria" pitchFamily="18" charset="0"/>
              </a:rPr>
              <a:t>ЦЕЛЬ 1: «Улучшение демографической ситуации, повышение эффективности поддержки семей с детьми. Социальная поддержка - адресная»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250825" y="1125538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1" name="Заголовок 1"/>
          <p:cNvSpPr txBox="1">
            <a:spLocks/>
          </p:cNvSpPr>
          <p:nvPr/>
        </p:nvSpPr>
        <p:spPr bwMode="auto">
          <a:xfrm>
            <a:off x="179388" y="115888"/>
            <a:ext cx="8964612" cy="936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000" b="1">
                <a:solidFill>
                  <a:srgbClr val="17375E"/>
                </a:solidFill>
                <a:latin typeface="Cambria" pitchFamily="18" charset="0"/>
              </a:rPr>
              <a:t>ЦЕЛЬ </a:t>
            </a:r>
            <a:r>
              <a:rPr lang="ru-RU" sz="2000" b="1">
                <a:solidFill>
                  <a:srgbClr val="17375E"/>
                </a:solidFill>
              </a:rPr>
              <a:t>2</a:t>
            </a:r>
            <a:r>
              <a:rPr lang="ru-RU" sz="2000" b="1">
                <a:solidFill>
                  <a:srgbClr val="17375E"/>
                </a:solidFill>
                <a:latin typeface="Cambria" pitchFamily="18" charset="0"/>
              </a:rPr>
              <a:t>: «Улучшение демографической ситуации, повышение эффективности поддержки семей с детьми. Социальная поддержка - адресная»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32780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812" name="Group 44"/>
          <p:cNvGraphicFramePr>
            <a:graphicFrameLocks noGrp="1"/>
          </p:cNvGraphicFramePr>
          <p:nvPr/>
        </p:nvGraphicFramePr>
        <p:xfrm>
          <a:off x="250825" y="1916113"/>
          <a:ext cx="8731250" cy="868362"/>
        </p:xfrm>
        <a:graphic>
          <a:graphicData uri="http://schemas.openxmlformats.org/drawingml/2006/table">
            <a:tbl>
              <a:tblPr/>
              <a:tblGrid>
                <a:gridCol w="3098800"/>
                <a:gridCol w="3206750"/>
                <a:gridCol w="2425700"/>
              </a:tblGrid>
              <a:tr h="288925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7" name="Номер слайда 13"/>
          <p:cNvSpPr txBox="1">
            <a:spLocks/>
          </p:cNvSpPr>
          <p:nvPr/>
        </p:nvSpPr>
        <p:spPr bwMode="auto">
          <a:xfrm>
            <a:off x="8604250" y="6308725"/>
            <a:ext cx="36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ru-RU" sz="2800">
                <a:solidFill>
                  <a:srgbClr val="17375E"/>
                </a:solidFill>
              </a:rPr>
              <a:t>4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82563" y="3213100"/>
          <a:ext cx="8823325" cy="2447925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798513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: «Усиление принципов справедливости при предоставлении социальной помощи»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49413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Совершенствование законодательства, регулирующего предоставление мер социальной поддержки населению исходя из принципов справедливости, адресности и нуждаемости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Усиление материальной поддержки наименее обеспеченных групп населения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250825" y="1052513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19" name="Заголовок 1"/>
          <p:cNvSpPr txBox="1">
            <a:spLocks/>
          </p:cNvSpPr>
          <p:nvPr/>
        </p:nvSpPr>
        <p:spPr bwMode="auto">
          <a:xfrm>
            <a:off x="179388" y="260350"/>
            <a:ext cx="8964612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ЦЕЛЬ </a:t>
            </a:r>
            <a:r>
              <a:rPr lang="ru-RU" sz="2400" b="1">
                <a:solidFill>
                  <a:srgbClr val="17375E"/>
                </a:solidFill>
              </a:rPr>
              <a:t>3</a:t>
            </a:r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: «Поддержка граждан с ограниченными возможностями здоровья»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34828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79388" y="2060575"/>
          <a:ext cx="8823325" cy="3600450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1316038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: «Открытие отделений по реабилитации детей-инвалидов»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413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Развитие системы комплексной реабилитации детей-инвалидов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В отделениях по реабилитации детей-инвалидов будут предоставляться услуги родителям в целях сохранения семейной среды и воспитания детей, в том числе и за счёт максимальной территориальной доступности реабилитационных услуг и организация непрерывного процесса реабилитации </a:t>
                      </a:r>
                    </a:p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   (открытие 17 отделений)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45" name="Номер слайда 13"/>
          <p:cNvSpPr txBox="1">
            <a:spLocks/>
          </p:cNvSpPr>
          <p:nvPr/>
        </p:nvSpPr>
        <p:spPr bwMode="auto">
          <a:xfrm>
            <a:off x="8604250" y="6308725"/>
            <a:ext cx="3603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ru-RU" sz="2800">
                <a:solidFill>
                  <a:srgbClr val="17375E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250825" y="1052513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7" name="Заголовок 1"/>
          <p:cNvSpPr txBox="1">
            <a:spLocks/>
          </p:cNvSpPr>
          <p:nvPr/>
        </p:nvSpPr>
        <p:spPr bwMode="auto">
          <a:xfrm>
            <a:off x="179388" y="260350"/>
            <a:ext cx="8964612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ЦЕЛЬ </a:t>
            </a:r>
            <a:r>
              <a:rPr lang="ru-RU" sz="2400" b="1">
                <a:solidFill>
                  <a:srgbClr val="17375E"/>
                </a:solidFill>
              </a:rPr>
              <a:t>4</a:t>
            </a:r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: «Семья для каждого ребёнка»</a:t>
            </a:r>
          </a:p>
        </p:txBody>
      </p:sp>
      <p:sp>
        <p:nvSpPr>
          <p:cNvPr id="36868" name="Номер слайда 13"/>
          <p:cNvSpPr txBox="1">
            <a:spLocks/>
          </p:cNvSpPr>
          <p:nvPr/>
        </p:nvSpPr>
        <p:spPr bwMode="auto">
          <a:xfrm>
            <a:off x="8388350" y="6308725"/>
            <a:ext cx="6477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fld id="{0D9FAAB3-DFEF-47A9-915A-8E4BF29F1ED8}" type="slidenum">
              <a:rPr lang="ru-RU" sz="2800">
                <a:solidFill>
                  <a:srgbClr val="17375E"/>
                </a:solidFill>
                <a:latin typeface="Cambria" pitchFamily="18" charset="0"/>
              </a:rPr>
              <a:pPr algn="r"/>
              <a:t>6</a:t>
            </a:fld>
            <a:endParaRPr lang="ru-RU" sz="2800">
              <a:solidFill>
                <a:srgbClr val="17375E"/>
              </a:solidFill>
              <a:latin typeface="Cambria" pitchFamily="18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36878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79388" y="2060575"/>
          <a:ext cx="8823325" cy="3600450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1316038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: «Обеспечение семейного устройства детей-сирот и детей, </a:t>
                      </a:r>
                    </a:p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оставшихся без попечения родителей»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413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Реализация проекта «России важен каждый ребёнок»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Сокращение численности детей, состоящих на учете в региональном банке о детях,  оставшихся без попечения родителей в Ульяновской области на 10%.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 txBox="1">
            <a:spLocks/>
          </p:cNvSpPr>
          <p:nvPr/>
        </p:nvSpPr>
        <p:spPr bwMode="auto">
          <a:xfrm>
            <a:off x="3635375" y="3068638"/>
            <a:ext cx="3168650" cy="5048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just" defTabSz="914400"/>
            <a:endParaRPr lang="ru-RU" sz="1100" b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8914" name="Заголовок 1"/>
          <p:cNvSpPr txBox="1">
            <a:spLocks/>
          </p:cNvSpPr>
          <p:nvPr/>
        </p:nvSpPr>
        <p:spPr bwMode="auto">
          <a:xfrm>
            <a:off x="3635375" y="3573463"/>
            <a:ext cx="3240088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just" defTabSz="914400"/>
            <a:endParaRPr lang="ru-RU" sz="1100" b="1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50825" y="1052513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7" name="Заголовок 1"/>
          <p:cNvSpPr txBox="1">
            <a:spLocks/>
          </p:cNvSpPr>
          <p:nvPr/>
        </p:nvSpPr>
        <p:spPr bwMode="auto">
          <a:xfrm>
            <a:off x="179388" y="260350"/>
            <a:ext cx="8964612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ЦЕЛЬ </a:t>
            </a:r>
            <a:r>
              <a:rPr lang="ru-RU" sz="2400" b="1">
                <a:solidFill>
                  <a:srgbClr val="17375E"/>
                </a:solidFill>
              </a:rPr>
              <a:t>5</a:t>
            </a:r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: «Снижение уровня бедности среди социально незащищенных категорий граждан»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38926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47" name="Group 35"/>
          <p:cNvGraphicFramePr>
            <a:graphicFrameLocks noGrp="1"/>
          </p:cNvGraphicFramePr>
          <p:nvPr/>
        </p:nvGraphicFramePr>
        <p:xfrm>
          <a:off x="184150" y="1843088"/>
          <a:ext cx="8823325" cy="2684462"/>
        </p:xfrm>
        <a:graphic>
          <a:graphicData uri="http://schemas.openxmlformats.org/drawingml/2006/table">
            <a:tbl>
              <a:tblPr/>
              <a:tblGrid>
                <a:gridCol w="3132138"/>
                <a:gridCol w="3240087"/>
                <a:gridCol w="2451100"/>
              </a:tblGrid>
              <a:tr h="371475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600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1: «Анализ причин и основных факторов бедности среди пенсионеров и семей, воспитывающих детей»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1000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Выборочное анкетирование различных категорий семей, воспитывающих детей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Оценка масштабов бедности среди пенсионеров, семей с детьми и выявление среди них отдельных групп, оказание дополнительной помощи которым будет являться первостепенным с точки зрения снижения уровня бедности и наиболее эффективным в части затрат бюджетных средств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45" name="Номер слайда 13"/>
          <p:cNvSpPr txBox="1">
            <a:spLocks/>
          </p:cNvSpPr>
          <p:nvPr/>
        </p:nvSpPr>
        <p:spPr bwMode="auto">
          <a:xfrm>
            <a:off x="8459788" y="6308725"/>
            <a:ext cx="6127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ru-RU" sz="2800">
                <a:solidFill>
                  <a:srgbClr val="17375E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 txBox="1">
            <a:spLocks/>
          </p:cNvSpPr>
          <p:nvPr/>
        </p:nvSpPr>
        <p:spPr bwMode="auto">
          <a:xfrm>
            <a:off x="3635375" y="3068638"/>
            <a:ext cx="3168650" cy="5048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just" defTabSz="914400"/>
            <a:endParaRPr lang="ru-RU" sz="1100" b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0962" name="Заголовок 1"/>
          <p:cNvSpPr txBox="1">
            <a:spLocks/>
          </p:cNvSpPr>
          <p:nvPr/>
        </p:nvSpPr>
        <p:spPr bwMode="auto">
          <a:xfrm>
            <a:off x="3635375" y="3573463"/>
            <a:ext cx="3240088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just" defTabSz="914400"/>
            <a:endParaRPr lang="ru-RU" sz="1100" b="1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50825" y="1052513"/>
            <a:ext cx="540067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8175" y="6742113"/>
            <a:ext cx="2771775" cy="0"/>
          </a:xfrm>
          <a:prstGeom prst="line">
            <a:avLst/>
          </a:prstGeom>
          <a:ln w="127000" cap="sq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5" name="Заголовок 1"/>
          <p:cNvSpPr txBox="1">
            <a:spLocks/>
          </p:cNvSpPr>
          <p:nvPr/>
        </p:nvSpPr>
        <p:spPr bwMode="auto">
          <a:xfrm>
            <a:off x="179388" y="260350"/>
            <a:ext cx="8964612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defTabSz="914400"/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ЦЕЛЬ </a:t>
            </a:r>
            <a:r>
              <a:rPr lang="ru-RU" sz="2400" b="1">
                <a:solidFill>
                  <a:srgbClr val="17375E"/>
                </a:solidFill>
              </a:rPr>
              <a:t>6</a:t>
            </a:r>
            <a:r>
              <a:rPr lang="ru-RU" sz="2400" b="1">
                <a:solidFill>
                  <a:srgbClr val="17375E"/>
                </a:solidFill>
                <a:latin typeface="Cambria" pitchFamily="18" charset="0"/>
              </a:rPr>
              <a:t>: «Достойный труд, справедливая заработная плата»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179388" y="1268413"/>
            <a:ext cx="3132137" cy="53975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12" name="Picture 7" descr="C:\Users\IvanovaES\Desktop\remont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215576" y="1268760"/>
            <a:ext cx="540000" cy="540000"/>
          </a:xfrm>
          <a:prstGeom prst="rect">
            <a:avLst/>
          </a:prstGeom>
          <a:noFill/>
        </p:spPr>
      </p:pic>
      <p:sp>
        <p:nvSpPr>
          <p:cNvPr id="50" name="Заголовок 1"/>
          <p:cNvSpPr txBox="1">
            <a:spLocks/>
          </p:cNvSpPr>
          <p:nvPr/>
        </p:nvSpPr>
        <p:spPr>
          <a:xfrm>
            <a:off x="468313" y="1304925"/>
            <a:ext cx="2843212" cy="503238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ПЛАНИРУЕМЫЕ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ДЕЙСТВИЯ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492500" y="1268413"/>
            <a:ext cx="3059113" cy="5397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3851275" y="1304925"/>
            <a:ext cx="2736850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ОЖИДАЕМЫЙ</a:t>
            </a:r>
            <a:b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</a:b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РЕЗУЛЬТАТ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6732588" y="1268413"/>
            <a:ext cx="2339975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9002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Заголовок 1"/>
          <p:cNvSpPr txBox="1">
            <a:spLocks/>
          </p:cNvSpPr>
          <p:nvPr/>
        </p:nvSpPr>
        <p:spPr>
          <a:xfrm>
            <a:off x="7235825" y="1304925"/>
            <a:ext cx="1908175" cy="504825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sz="1350" b="1" dirty="0">
                <a:solidFill>
                  <a:prstClr val="white"/>
                </a:solidFill>
                <a:latin typeface="Cambria" panose="02040503050406030204" pitchFamily="18" charset="0"/>
                <a:cs typeface="+mn-cs"/>
              </a:rPr>
              <a:t>ОТВЕТСТВЕННЫЕ</a:t>
            </a:r>
          </a:p>
        </p:txBody>
      </p:sp>
      <p:pic>
        <p:nvPicPr>
          <p:cNvPr id="126" name="Picture 8" descr="C:\Users\IvanovaES\Desktop\Growth_zpsfjzpcdbp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30000"/>
          </a:blip>
          <a:srcRect/>
          <a:stretch>
            <a:fillRect/>
          </a:stretch>
        </p:blipFill>
        <p:spPr bwMode="auto">
          <a:xfrm>
            <a:off x="3635896" y="1305206"/>
            <a:ext cx="504056" cy="504056"/>
          </a:xfrm>
          <a:prstGeom prst="rect">
            <a:avLst/>
          </a:prstGeom>
          <a:noFill/>
        </p:spPr>
      </p:pic>
      <p:pic>
        <p:nvPicPr>
          <p:cNvPr id="40974" name="Picture 5" descr="C:\Users\IvanovaES\Desktop\speaker-azzurro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157EAB"/>
              </a:clrFrom>
              <a:clrTo>
                <a:srgbClr val="157EAB">
                  <a:alpha val="0"/>
                </a:srgbClr>
              </a:clrTo>
            </a:clrChange>
            <a:lum bright="70000" contrast="-70000"/>
          </a:blip>
          <a:srcRect l="21236" t="21236" r="20959" b="12308"/>
          <a:stretch>
            <a:fillRect/>
          </a:stretch>
        </p:blipFill>
        <p:spPr bwMode="auto">
          <a:xfrm>
            <a:off x="6804025" y="1304925"/>
            <a:ext cx="4079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9" name="Прямая соединительная линия 128"/>
          <p:cNvCxnSpPr/>
          <p:nvPr/>
        </p:nvCxnSpPr>
        <p:spPr>
          <a:xfrm>
            <a:off x="82708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4211638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7308850" y="1304925"/>
            <a:ext cx="0" cy="50323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4150" y="1843088"/>
          <a:ext cx="8823325" cy="2378075"/>
        </p:xfrm>
        <a:graphic>
          <a:graphicData uri="http://schemas.openxmlformats.org/drawingml/2006/table">
            <a:tbl>
              <a:tblPr/>
              <a:tblGrid>
                <a:gridCol w="3132138"/>
                <a:gridCol w="3240087"/>
                <a:gridCol w="2451100"/>
              </a:tblGrid>
              <a:tr h="371475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600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Задача 1: «Дальнейший рост заработной платы в бюджетной сфере»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1000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Обеспечение уровня оплаты труда отдельных категорий работников бюджетной сферы в параметрах, предусмотренных Указами Президента Российской Федерации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Сохранение уровня заработной платы социальных работников, педагогических работников учреждений, среднего и младшего медицинского персонала на уровне 100 % и врачей на уровне 200 % от средней заработной платы по экономике региона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Н.А. Шишкина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- директор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ОГКУСО РЦ «Восхождение»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154" name="Group 50"/>
          <p:cNvGraphicFramePr>
            <a:graphicFrameLocks noGrp="1"/>
          </p:cNvGraphicFramePr>
          <p:nvPr/>
        </p:nvGraphicFramePr>
        <p:xfrm>
          <a:off x="141288" y="4292600"/>
          <a:ext cx="8823325" cy="2344738"/>
        </p:xfrm>
        <a:graphic>
          <a:graphicData uri="http://schemas.openxmlformats.org/drawingml/2006/table">
            <a:tbl>
              <a:tblPr/>
              <a:tblGrid>
                <a:gridCol w="3132137"/>
                <a:gridCol w="3240088"/>
                <a:gridCol w="2451100"/>
              </a:tblGrid>
              <a:tr h="431800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800">
                <a:tc gridSpan="3">
                  <a:txBody>
                    <a:bodyPr/>
                    <a:lstStyle/>
                    <a:p>
                      <a:pPr marL="0" marR="0" lvl="0" indent="0" algn="ctr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1138">
                <a:tc>
                  <a:txBody>
                    <a:bodyPr/>
                    <a:lstStyle/>
                    <a:p>
                      <a:pPr marL="171450" marR="0" lvl="0" indent="-17145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057400" marR="0" lvl="4" indent="-22860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8477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8459788" y="6381750"/>
            <a:ext cx="0" cy="360363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7" name="Номер слайда 13"/>
          <p:cNvSpPr txBox="1">
            <a:spLocks/>
          </p:cNvSpPr>
          <p:nvPr/>
        </p:nvSpPr>
        <p:spPr bwMode="auto">
          <a:xfrm>
            <a:off x="8459788" y="6308725"/>
            <a:ext cx="4333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00" tIns="42450" rIns="84900" bIns="42450" anchor="ctr"/>
          <a:lstStyle/>
          <a:p>
            <a:pPr algn="r"/>
            <a:r>
              <a:rPr lang="ru-RU" sz="2800">
                <a:solidFill>
                  <a:srgbClr val="17375E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21961</TotalTime>
  <Words>521</Words>
  <Application>Microsoft Office PowerPoint</Application>
  <PresentationFormat>Экран (4:3)</PresentationFormat>
  <Paragraphs>94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Book Antiqua</vt:lpstr>
      <vt:lpstr>Wingdings</vt:lpstr>
      <vt:lpstr>Тема Office</vt:lpstr>
      <vt:lpstr>1_Тема Office</vt:lpstr>
      <vt:lpstr> ПУБЛИЧНАЯ ДЕКЛАРАЦИЯ ЦЕЛЕЙ И ЗАДАЧ  ОГКУСО РЦ «ВОСХОЖДЕНИЕ» НА 2019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Иванова Екатерина Сергеевна</dc:creator>
  <cp:lastModifiedBy>Voshod1</cp:lastModifiedBy>
  <cp:revision>2037</cp:revision>
  <cp:lastPrinted>2018-03-16T12:58:01Z</cp:lastPrinted>
  <dcterms:created xsi:type="dcterms:W3CDTF">2014-11-27T15:07:48Z</dcterms:created>
  <dcterms:modified xsi:type="dcterms:W3CDTF">2019-04-03T10:06:45Z</dcterms:modified>
</cp:coreProperties>
</file>